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9"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5364" autoAdjust="0"/>
  </p:normalViewPr>
  <p:slideViewPr>
    <p:cSldViewPr>
      <p:cViewPr>
        <p:scale>
          <a:sx n="75" d="100"/>
          <a:sy n="75" d="100"/>
        </p:scale>
        <p:origin x="-1568" y="17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3.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159</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113</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 Id="rId5" Type="http://schemas.openxmlformats.org/officeDocument/2006/relationships/image" Target="../media/image140.png"/><Relationship Id="rId4" Type="http://schemas.openxmlformats.org/officeDocument/2006/relationships/image" Target="../media/image139.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52.png"/><Relationship Id="rId3" Type="http://schemas.openxmlformats.org/officeDocument/2006/relationships/image" Target="../media/image146.png"/><Relationship Id="rId7" Type="http://schemas.openxmlformats.org/officeDocument/2006/relationships/image" Target="../media/image151.png"/><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10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5.jpeg"/><Relationship Id="rId2" Type="http://schemas.openxmlformats.org/officeDocument/2006/relationships/image" Target="../media/image154.jpeg"/><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8.gif"/><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0.png"/></Relationships>
</file>

<file path=ppt/slides/_rels/slide114.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9.wmf"/><Relationship Id="rId4" Type="http://schemas.openxmlformats.org/officeDocument/2006/relationships/oleObject" Target="../embeddings/oleObject2.bin"/></Relationships>
</file>

<file path=ppt/slides/_rels/slide12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2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7.png"/><Relationship Id="rId5" Type="http://schemas.openxmlformats.org/officeDocument/2006/relationships/image" Target="../media/image176.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80.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81.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5.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3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35.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3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9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image" Target="../media/image202.png"/><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44.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9.png"/><Relationship Id="rId7" Type="http://schemas.openxmlformats.org/officeDocument/2006/relationships/image" Target="../media/image21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12.png"/><Relationship Id="rId5" Type="http://schemas.openxmlformats.org/officeDocument/2006/relationships/image" Target="../media/image211.png"/><Relationship Id="rId4" Type="http://schemas.openxmlformats.org/officeDocument/2006/relationships/image" Target="../media/image210.png"/></Relationships>
</file>

<file path=ppt/slides/_rels/slide147.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1.png"/></Relationships>
</file>

<file path=ppt/slides/_rels/slide154.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 Id="rId4" Type="http://schemas.openxmlformats.org/officeDocument/2006/relationships/image" Target="../media/image224.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image" Target="../media/image227.png"/><Relationship Id="rId1" Type="http://schemas.openxmlformats.org/officeDocument/2006/relationships/slideLayout" Target="../slideLayouts/slideLayout7.xml"/><Relationship Id="rId5" Type="http://schemas.openxmlformats.org/officeDocument/2006/relationships/image" Target="../media/image230.png"/><Relationship Id="rId4" Type="http://schemas.openxmlformats.org/officeDocument/2006/relationships/image" Target="../media/image229.png"/></Relationships>
</file>

<file path=ppt/slides/_rels/slide159.xml.rels><?xml version="1.0" encoding="UTF-8" standalone="yes"?>
<Relationships xmlns="http://schemas.openxmlformats.org/package/2006/relationships"><Relationship Id="rId8" Type="http://schemas.openxmlformats.org/officeDocument/2006/relationships/image" Target="../media/image236.png"/><Relationship Id="rId3" Type="http://schemas.openxmlformats.org/officeDocument/2006/relationships/image" Target="../media/image231.png"/><Relationship Id="rId7" Type="http://schemas.openxmlformats.org/officeDocument/2006/relationships/image" Target="../media/image235.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4.png"/><Relationship Id="rId11" Type="http://schemas.openxmlformats.org/officeDocument/2006/relationships/image" Target="../media/image239.png"/><Relationship Id="rId5" Type="http://schemas.openxmlformats.org/officeDocument/2006/relationships/image" Target="../media/image233.png"/><Relationship Id="rId10" Type="http://schemas.openxmlformats.org/officeDocument/2006/relationships/image" Target="../media/image238.png"/><Relationship Id="rId4" Type="http://schemas.openxmlformats.org/officeDocument/2006/relationships/image" Target="../media/image232.png"/><Relationship Id="rId9" Type="http://schemas.openxmlformats.org/officeDocument/2006/relationships/image" Target="../media/image23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1.jpe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7.emf"/></Relationships>
</file>

<file path=ppt/slides/_rels/slide3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38.xml.rels><?xml version="1.0" encoding="UTF-8" standalone="yes"?>
<Relationships xmlns="http://schemas.openxmlformats.org/package/2006/relationships"><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7.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60.gif"/><Relationship Id="rId1" Type="http://schemas.openxmlformats.org/officeDocument/2006/relationships/slideLayout" Target="../slideLayouts/slideLayout7.xml"/><Relationship Id="rId5" Type="http://schemas.openxmlformats.org/officeDocument/2006/relationships/image" Target="../media/image63.png"/><Relationship Id="rId4" Type="http://schemas.openxmlformats.org/officeDocument/2006/relationships/image" Target="../media/image62.jpeg"/></Relationships>
</file>

<file path=ppt/slides/_rels/slide5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image" Target="../media/image78.jpeg"/><Relationship Id="rId1" Type="http://schemas.openxmlformats.org/officeDocument/2006/relationships/slideLayout" Target="../slideLayouts/slideLayout7.xml"/><Relationship Id="rId6" Type="http://schemas.openxmlformats.org/officeDocument/2006/relationships/image" Target="../media/image82.gif"/><Relationship Id="rId5" Type="http://schemas.openxmlformats.org/officeDocument/2006/relationships/image" Target="../media/image81.gif"/><Relationship Id="rId4" Type="http://schemas.openxmlformats.org/officeDocument/2006/relationships/image" Target="../media/image80.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0.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3.png"/></Relationships>
</file>

<file path=ppt/slides/_rels/slide82.xml.rels><?xml version="1.0" encoding="UTF-8" standalone="yes"?>
<Relationships xmlns="http://schemas.openxmlformats.org/package/2006/relationships"><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7.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6.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103.emf"/><Relationship Id="rId9" Type="http://schemas.openxmlformats.org/officeDocument/2006/relationships/image" Target="../media/image108.tiff"/></Relationships>
</file>

<file path=ppt/slides/_rels/slide8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1.png"/><Relationship Id="rId4" Type="http://schemas.openxmlformats.org/officeDocument/2006/relationships/image" Target="../media/image11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1.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0.png"/><Relationship Id="rId5" Type="http://schemas.openxmlformats.org/officeDocument/2006/relationships/image" Target="../media/image115.png"/><Relationship Id="rId10" Type="http://schemas.openxmlformats.org/officeDocument/2006/relationships/image" Target="../media/image119.png"/><Relationship Id="rId4" Type="http://schemas.openxmlformats.org/officeDocument/2006/relationships/image" Target="../media/image114.png"/><Relationship Id="rId9" Type="http://schemas.openxmlformats.org/officeDocument/2006/relationships/image" Target="../media/image118.png"/></Relationships>
</file>

<file path=ppt/slides/_rels/slide9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7.gif"/><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0.png"/><Relationship Id="rId4" Type="http://schemas.openxmlformats.org/officeDocument/2006/relationships/image" Target="../media/image129.png"/></Relationships>
</file>

<file path=ppt/slides/_rels/slide97.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3.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4.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a:t>
            </a:r>
            <a:r>
              <a:rPr kumimoji="1" lang="zh-CN" altLang="en-US" dirty="0" smtClean="0"/>
              <a:t>能，正确的理解是</a:t>
            </a:r>
            <a:r>
              <a:rPr kumimoji="1" lang="en-US" altLang="zh-CN" dirty="0" err="1" smtClean="0"/>
              <a:t>eMMC</a:t>
            </a:r>
            <a:r>
              <a:rPr kumimoji="1" lang="zh-CN" altLang="en-US" dirty="0" smtClean="0"/>
              <a:t>之中有个</a:t>
            </a:r>
            <a:r>
              <a:rPr kumimoji="1" lang="en-US" altLang="zh-CN" dirty="0" smtClean="0"/>
              <a:t>partition</a:t>
            </a:r>
            <a:r>
              <a:rPr kumimoji="1" lang="zh-CN" altLang="en-US" dirty="0" smtClean="0"/>
              <a:t>是</a:t>
            </a:r>
            <a:r>
              <a:rPr kumimoji="1" lang="en-US" altLang="zh-CN" dirty="0" smtClean="0"/>
              <a:t>RPMB</a:t>
            </a:r>
            <a:r>
              <a:rPr kumimoji="1" lang="en-US" altLang="ja-JP" dirty="0"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smtClean="0"/>
              <a:t>eMMC</a:t>
            </a:r>
            <a:r>
              <a:rPr kumimoji="1" lang="zh-CN" altLang="en-US" dirty="0" smtClean="0"/>
              <a:t>中有多个</a:t>
            </a:r>
            <a:r>
              <a:rPr kumimoji="1" lang="en-US" altLang="zh-CN" dirty="0" smtClean="0"/>
              <a:t>partition</a:t>
            </a:r>
            <a:r>
              <a:rPr lang="zh-CN" altLang="en-US" dirty="0" smtClean="0"/>
              <a:t>，但</a:t>
            </a:r>
            <a:r>
              <a:rPr kumimoji="1" lang="zh-CN" altLang="en-US" dirty="0" smtClean="0"/>
              <a:t>只有这个</a:t>
            </a:r>
            <a:r>
              <a:rPr kumimoji="1" lang="en-US" altLang="zh-CN" dirty="0" smtClean="0"/>
              <a:t>partition</a:t>
            </a:r>
            <a:r>
              <a:rPr kumimoji="1" lang="zh-CN" altLang="en-US" dirty="0" smtClean="0"/>
              <a:t>可以</a:t>
            </a:r>
            <a:r>
              <a:rPr kumimoji="1" lang="en-US" altLang="zh-CN" dirty="0" smtClean="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smtClean="0">
                <a:solidFill>
                  <a:srgbClr val="FF0000"/>
                </a:solidFill>
              </a:rPr>
              <a:t>OP-TEE</a:t>
            </a:r>
            <a:r>
              <a:rPr kumimoji="1" lang="en-US" altLang="ja-JP" dirty="0" smtClean="0"/>
              <a:t>: open source trusted execution environment, </a:t>
            </a:r>
            <a:r>
              <a:rPr lang="zh-CN" altLang="en-US" dirty="0" smtClean="0"/>
              <a:t>在</a:t>
            </a:r>
            <a:r>
              <a:rPr lang="en-US" altLang="zh-CN" dirty="0" err="1" smtClean="0"/>
              <a:t>TrustZone</a:t>
            </a:r>
            <a:r>
              <a:rPr lang="zh-CN" altLang="en-US" dirty="0" smtClean="0"/>
              <a:t>中运行的</a:t>
            </a:r>
            <a:r>
              <a:rPr lang="en-US" altLang="zh-CN" dirty="0" smtClean="0"/>
              <a:t>OS</a:t>
            </a:r>
            <a:r>
              <a:rPr lang="zh-CN" altLang="en-US" dirty="0" smtClean="0"/>
              <a:t>，可以在</a:t>
            </a:r>
            <a:r>
              <a:rPr lang="en-US" altLang="zh-CN" dirty="0" err="1" smtClean="0"/>
              <a:t>Renesas</a:t>
            </a:r>
            <a:r>
              <a:rPr lang="zh-CN" altLang="en-US" dirty="0" smtClean="0"/>
              <a:t>的</a:t>
            </a:r>
            <a:r>
              <a:rPr lang="en-US" altLang="zh-CN" dirty="0" smtClean="0"/>
              <a:t>R-Car</a:t>
            </a:r>
            <a:r>
              <a:rPr lang="zh-CN" altLang="en-US" dirty="0" smtClean="0"/>
              <a:t>系列</a:t>
            </a:r>
            <a:r>
              <a:rPr lang="en-US" altLang="zh-CN" dirty="0" err="1" smtClean="0"/>
              <a:t>SoC</a:t>
            </a:r>
            <a:r>
              <a:rPr lang="zh-CN" altLang="en-US" dirty="0" smtClean="0"/>
              <a:t>的</a:t>
            </a:r>
            <a:r>
              <a:rPr lang="en-US" altLang="zh-CN" dirty="0" err="1" smtClean="0"/>
              <a:t>TurstZone</a:t>
            </a:r>
            <a:r>
              <a:rPr lang="zh-CN" altLang="en-US" dirty="0" smtClean="0"/>
              <a:t>上跑的</a:t>
            </a:r>
            <a:r>
              <a:rPr lang="en-US" altLang="zh-CN" dirty="0" smtClean="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a:t>
            </a:r>
            <a:r>
              <a:rPr lang="en-US" altLang="ja-JP" dirty="0" smtClean="0"/>
              <a:t>TPM‘s </a:t>
            </a:r>
            <a:r>
              <a:rPr lang="en-US" altLang="ja-JP" dirty="0"/>
              <a:t>technical specification was written by a computer industry consortium called Trusted Computing Group (</a:t>
            </a:r>
            <a:r>
              <a:rPr lang="en-US" altLang="ja-JP" b="1" dirty="0">
                <a:solidFill>
                  <a:srgbClr val="FF0000"/>
                </a:solidFill>
              </a:rPr>
              <a:t>TCG</a:t>
            </a:r>
            <a:r>
              <a:rPr lang="en-US" altLang="ja-JP" dirty="0"/>
              <a:t>). </a:t>
            </a:r>
            <a:endParaRPr lang="en-US" altLang="ja-JP" dirty="0" smtClean="0"/>
          </a:p>
          <a:p>
            <a:r>
              <a:rPr lang="en-US" altLang="ja-JP" dirty="0" smtClean="0"/>
              <a:t>Infineon</a:t>
            </a:r>
            <a:r>
              <a:rPr lang="zh-CN" altLang="en-US" dirty="0" smtClean="0"/>
              <a:t>生产这种</a:t>
            </a:r>
            <a:r>
              <a:rPr lang="en-US" altLang="zh-CN" dirty="0" smtClean="0"/>
              <a:t>TPM module</a:t>
            </a:r>
            <a:r>
              <a:rPr lang="zh-CN" altLang="en-US" dirty="0" smtClean="0"/>
              <a:t>，</a:t>
            </a:r>
            <a:r>
              <a:rPr lang="en-US" altLang="zh-CN" dirty="0" smtClean="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79"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3" name="正方形/長方形 2"/>
          <p:cNvSpPr/>
          <p:nvPr/>
        </p:nvSpPr>
        <p:spPr>
          <a:xfrm>
            <a:off x="1714500" y="3833336"/>
            <a:ext cx="3429000" cy="1477328"/>
          </a:xfrm>
          <a:prstGeom prst="rect">
            <a:avLst/>
          </a:prstGeom>
        </p:spPr>
        <p:txBody>
          <a:bodyPr>
            <a:spAutoFit/>
          </a:bodyPr>
          <a:lstStyle/>
          <a:p>
            <a:r>
              <a:rPr lang="en-US" altLang="ja-JP" dirty="0"/>
              <a:t>The </a:t>
            </a:r>
            <a:r>
              <a:rPr lang="en-US" altLang="ja-JP" b="1" dirty="0"/>
              <a:t>Opal Storage Specification</a:t>
            </a:r>
            <a:r>
              <a:rPr lang="en-US" altLang="ja-JP" dirty="0"/>
              <a:t> is a set of specifications for features of data storage devices (such as disk drives) that enhance their security. </a:t>
            </a:r>
            <a:endParaRPr lang="ja-JP" altLang="en-US"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957"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2031325"/>
          </a:xfrm>
          <a:prstGeom prst="rect">
            <a:avLst/>
          </a:prstGeom>
          <a:noFill/>
        </p:spPr>
        <p:txBody>
          <a:bodyPr wrap="square" rtlCol="0">
            <a:spAutoFit/>
          </a:bodyPr>
          <a:lstStyle/>
          <a:p>
            <a:r>
              <a:rPr kumimoji="1" lang="en-US" altLang="ja-JP" b="1" dirty="0" smtClean="0"/>
              <a:t>Block diagram</a:t>
            </a:r>
            <a:r>
              <a:rPr kumimoji="1" lang="en-US" altLang="ja-JP" dirty="0" smtClean="0"/>
              <a:t>, </a:t>
            </a:r>
            <a:r>
              <a:rPr kumimoji="1" lang="en-US" altLang="zh-CN" dirty="0" err="1" smtClean="0"/>
              <a:t>SoC</a:t>
            </a:r>
            <a:r>
              <a:rPr kumimoji="1" lang="zh-CN" altLang="en-US" dirty="0" smtClean="0"/>
              <a:t>的硬件</a:t>
            </a:r>
            <a:r>
              <a:rPr kumimoji="1" lang="en-US" altLang="zh-CN" dirty="0" err="1" smtClean="0"/>
              <a:t>blcok</a:t>
            </a:r>
            <a:r>
              <a:rPr lang="zh-CN" altLang="en-US" dirty="0"/>
              <a:t>图</a:t>
            </a:r>
            <a:endParaRPr kumimoji="1" lang="en-US" altLang="ja-JP" dirty="0" smtClean="0"/>
          </a:p>
          <a:p>
            <a:pPr marL="285750" indent="-285750">
              <a:buFont typeface="Arial" panose="020B0604020202020204" pitchFamily="34" charset="0"/>
              <a:buChar char="•"/>
            </a:pPr>
            <a:r>
              <a:rPr lang="zh-CN" altLang="en-US" dirty="0" smtClean="0"/>
              <a:t>经常出现在</a:t>
            </a:r>
            <a:r>
              <a:rPr lang="en-US" altLang="zh-CN" dirty="0" err="1" smtClean="0"/>
              <a:t>SoC</a:t>
            </a:r>
            <a:r>
              <a:rPr lang="zh-CN" altLang="en-US" dirty="0" smtClean="0"/>
              <a:t>的说明文档之中</a:t>
            </a:r>
            <a:endParaRPr lang="en-US" altLang="zh-CN" dirty="0" smtClean="0"/>
          </a:p>
          <a:p>
            <a:pPr marL="285750" indent="-285750">
              <a:buFont typeface="Arial" panose="020B0604020202020204" pitchFamily="34" charset="0"/>
              <a:buChar char="•"/>
            </a:pPr>
            <a:r>
              <a:rPr kumimoji="1" lang="en-US" altLang="zh-CN" dirty="0" err="1" smtClean="0"/>
              <a:t>SoC</a:t>
            </a:r>
            <a:r>
              <a:rPr lang="zh-CN" altLang="en-US" dirty="0" smtClean="0"/>
              <a:t>的上层概念是</a:t>
            </a:r>
            <a:r>
              <a:rPr lang="en-US" altLang="zh-CN" dirty="0" smtClean="0"/>
              <a:t>LSI</a:t>
            </a:r>
          </a:p>
          <a:p>
            <a:pPr marL="285750" indent="-285750">
              <a:buFont typeface="Arial" panose="020B0604020202020204" pitchFamily="34" charset="0"/>
              <a:buChar char="•"/>
            </a:pPr>
            <a:r>
              <a:rPr kumimoji="1" lang="zh-CN" altLang="en-US" dirty="0" smtClean="0"/>
              <a:t>左图中每一个</a:t>
            </a:r>
            <a:r>
              <a:rPr kumimoji="1" lang="en-US" altLang="zh-CN" dirty="0" smtClean="0"/>
              <a:t>block</a:t>
            </a:r>
            <a:r>
              <a:rPr kumimoji="1" lang="zh-CN" altLang="en-US" dirty="0" smtClean="0"/>
              <a:t>是一个</a:t>
            </a:r>
            <a:r>
              <a:rPr lang="zh-CN" altLang="en-US" dirty="0" smtClean="0"/>
              <a:t>“</a:t>
            </a:r>
            <a:r>
              <a:rPr lang="en-US" altLang="zh-CN" dirty="0" smtClean="0"/>
              <a:t>IP core</a:t>
            </a:r>
            <a:r>
              <a:rPr lang="zh-CN" altLang="en-US" dirty="0" smtClean="0"/>
              <a:t>”</a:t>
            </a:r>
            <a:r>
              <a:rPr lang="en-US" altLang="zh-CN" dirty="0" smtClean="0"/>
              <a:t>(</a:t>
            </a:r>
            <a:r>
              <a:rPr lang="en-US" altLang="ja-JP" dirty="0"/>
              <a:t>intellectual property </a:t>
            </a:r>
            <a:r>
              <a:rPr lang="en-US" altLang="ja-JP" dirty="0" smtClean="0"/>
              <a:t>core</a:t>
            </a:r>
            <a:r>
              <a:rPr lang="en-US" altLang="zh-CN" dirty="0" smtClean="0"/>
              <a:t>),</a:t>
            </a:r>
            <a:r>
              <a:rPr lang="zh-CN" altLang="en-US" dirty="0" smtClean="0"/>
              <a:t>负责一个具体机能</a:t>
            </a:r>
            <a:endParaRPr lang="en-US" altLang="zh-CN" dirty="0" smtClean="0"/>
          </a:p>
          <a:p>
            <a:pPr marL="285750" indent="-285750">
              <a:buFont typeface="Arial" panose="020B0604020202020204" pitchFamily="34" charset="0"/>
              <a:buChar char="•"/>
            </a:pPr>
            <a:r>
              <a:rPr kumimoji="1" lang="zh-CN" altLang="en-US" dirty="0" smtClean="0"/>
              <a:t>但注意，左图是非常</a:t>
            </a:r>
            <a:r>
              <a:rPr kumimoji="1" lang="en-US" altLang="zh-CN" dirty="0" smtClean="0"/>
              <a:t>high level review</a:t>
            </a:r>
            <a:r>
              <a:rPr kumimoji="1" lang="zh-CN" altLang="en-US" dirty="0" smtClean="0"/>
              <a:t>的一张图，要具体的话能非常具体，其中</a:t>
            </a:r>
            <a:r>
              <a:rPr kumimoji="1" lang="en-US" altLang="zh-CN" dirty="0" smtClean="0"/>
              <a:t>secure engine</a:t>
            </a:r>
            <a:r>
              <a:rPr kumimoji="1" lang="zh-CN" altLang="en-US" dirty="0" smtClean="0"/>
              <a:t>的具体图见右</a:t>
            </a:r>
            <a:endParaRPr kumimoji="1" lang="en-US" altLang="zh-CN"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21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64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smtClean="0">
                <a:solidFill>
                  <a:srgbClr val="FF0000"/>
                </a:solidFill>
              </a:rPr>
              <a:t>EAL</a:t>
            </a:r>
            <a:r>
              <a:rPr kumimoji="1" lang="en-US" altLang="ja-JP" dirty="0" smtClean="0">
                <a:solidFill>
                  <a:srgbClr val="FF0000"/>
                </a:solidFill>
              </a:rPr>
              <a:t> </a:t>
            </a:r>
            <a:r>
              <a:rPr kumimoji="1" lang="en-US" altLang="ja-JP" dirty="0" smtClean="0"/>
              <a:t>(</a:t>
            </a:r>
            <a:r>
              <a:rPr kumimoji="1" lang="zh-CN" altLang="en-US" dirty="0" smtClean="0"/>
              <a:t>最低</a:t>
            </a:r>
            <a:r>
              <a:rPr kumimoji="1" lang="en-US" altLang="ja-JP" dirty="0" smtClean="0"/>
              <a:t>1~7</a:t>
            </a:r>
            <a:r>
              <a:rPr lang="zh-CN" altLang="en-US" dirty="0"/>
              <a:t>最高</a:t>
            </a:r>
            <a:r>
              <a:rPr kumimoji="1" lang="en-US" altLang="ja-JP" dirty="0" smtClean="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endParaRPr lang="en-US" altLang="ja-JP" dirty="0" smtClean="0"/>
          </a:p>
          <a:p>
            <a:pPr marL="285750" indent="-285750">
              <a:buFont typeface="Arial" panose="020B0604020202020204" pitchFamily="34" charset="0"/>
              <a:buChar char="•"/>
            </a:pPr>
            <a:r>
              <a:rPr lang="en-US" altLang="ja-JP" dirty="0" smtClean="0"/>
              <a:t>To </a:t>
            </a:r>
            <a:r>
              <a:rPr lang="en-US" altLang="ja-JP" dirty="0"/>
              <a:t>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r>
              <a:rPr lang="en-US" altLang="ja-JP" dirty="0" smtClean="0"/>
              <a:t>.</a:t>
            </a:r>
          </a:p>
          <a:p>
            <a:pPr marL="285750" indent="-285750">
              <a:buFont typeface="Arial" panose="020B0604020202020204" pitchFamily="34" charset="0"/>
              <a:buChar char="•"/>
            </a:pPr>
            <a:r>
              <a:rPr kumimoji="1" lang="zh-CN" altLang="en-US" dirty="0" smtClean="0"/>
              <a:t>一般来讲，作为</a:t>
            </a:r>
            <a:r>
              <a:rPr kumimoji="1" lang="en-US" altLang="zh-CN" dirty="0" smtClean="0"/>
              <a:t>vendor</a:t>
            </a:r>
            <a:r>
              <a:rPr kumimoji="1" lang="zh-CN" altLang="en-US" dirty="0" smtClean="0"/>
              <a:t>而言最常用的是</a:t>
            </a:r>
            <a:r>
              <a:rPr kumimoji="1" lang="en-US" altLang="zh-CN" dirty="0" smtClean="0">
                <a:solidFill>
                  <a:srgbClr val="FF0000"/>
                </a:solidFill>
              </a:rPr>
              <a:t>EAL4</a:t>
            </a:r>
            <a:r>
              <a:rPr lang="en-US" altLang="zh-CN" dirty="0" smtClean="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smtClean="0"/>
              <a:t>EAL1</a:t>
            </a:r>
            <a:r>
              <a:rPr lang="en-US" altLang="ja-JP" dirty="0"/>
              <a:t>: Functionally Tested</a:t>
            </a:r>
          </a:p>
          <a:p>
            <a:pPr marL="285750" indent="-285750">
              <a:buFont typeface="Arial" panose="020B0604020202020204" pitchFamily="34" charset="0"/>
              <a:buChar char="•"/>
            </a:pPr>
            <a:r>
              <a:rPr lang="en-US" altLang="ja-JP" dirty="0" smtClean="0"/>
              <a:t>EAL2</a:t>
            </a:r>
            <a:r>
              <a:rPr lang="en-US" altLang="ja-JP" dirty="0"/>
              <a:t>: Structurally Tested</a:t>
            </a:r>
          </a:p>
          <a:p>
            <a:pPr marL="285750" indent="-285750">
              <a:buFont typeface="Arial" panose="020B0604020202020204" pitchFamily="34" charset="0"/>
              <a:buChar char="•"/>
            </a:pPr>
            <a:r>
              <a:rPr lang="en-US" altLang="ja-JP" dirty="0" smtClean="0"/>
              <a:t>EAL3</a:t>
            </a:r>
            <a:r>
              <a:rPr lang="en-US" altLang="ja-JP" dirty="0"/>
              <a:t>: Methodically Tested and Checked</a:t>
            </a:r>
          </a:p>
          <a:p>
            <a:pPr marL="285750" indent="-285750">
              <a:buFont typeface="Arial" panose="020B0604020202020204" pitchFamily="34" charset="0"/>
              <a:buChar char="•"/>
            </a:pPr>
            <a:r>
              <a:rPr lang="en-US" altLang="ja-JP" dirty="0" smtClean="0"/>
              <a:t>EAL4</a:t>
            </a:r>
            <a:r>
              <a:rPr lang="en-US" altLang="ja-JP" dirty="0"/>
              <a:t>: Methodically Designed, Tested and Reviewed</a:t>
            </a:r>
          </a:p>
          <a:p>
            <a:pPr marL="285750" indent="-285750">
              <a:buFont typeface="Arial" panose="020B0604020202020204" pitchFamily="34" charset="0"/>
              <a:buChar char="•"/>
            </a:pPr>
            <a:r>
              <a:rPr lang="en-US" altLang="ja-JP" dirty="0" smtClean="0"/>
              <a:t>EAL5</a:t>
            </a:r>
            <a:r>
              <a:rPr lang="en-US" altLang="ja-JP" dirty="0"/>
              <a:t>: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smtClean="0"/>
              <a:t>EAL6</a:t>
            </a:r>
            <a:r>
              <a:rPr lang="en-US" altLang="ja-JP" dirty="0"/>
              <a:t>: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smtClean="0"/>
              <a:t>EAL7</a:t>
            </a:r>
            <a:r>
              <a:rPr lang="en-US" altLang="ja-JP" dirty="0"/>
              <a:t>: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28393</TotalTime>
  <Words>35625</Words>
  <Application>Microsoft Office PowerPoint</Application>
  <PresentationFormat>画面に合わせる (4:3)</PresentationFormat>
  <Paragraphs>3757</Paragraphs>
  <Slides>162</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3786</cp:revision>
  <dcterms:created xsi:type="dcterms:W3CDTF">2016-01-14T23:49:10Z</dcterms:created>
  <dcterms:modified xsi:type="dcterms:W3CDTF">2018-09-07T00:09:27Z</dcterms:modified>
</cp:coreProperties>
</file>